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65" r:id="rId2"/>
    <p:sldId id="259" r:id="rId3"/>
    <p:sldId id="260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261" r:id="rId12"/>
    <p:sldId id="262" r:id="rId13"/>
    <p:sldId id="310" r:id="rId14"/>
    <p:sldId id="309" r:id="rId15"/>
    <p:sldId id="308" r:id="rId16"/>
    <p:sldId id="307" r:id="rId17"/>
    <p:sldId id="306" r:id="rId18"/>
    <p:sldId id="305" r:id="rId19"/>
    <p:sldId id="304" r:id="rId20"/>
    <p:sldId id="322" r:id="rId21"/>
    <p:sldId id="321" r:id="rId22"/>
    <p:sldId id="320" r:id="rId23"/>
    <p:sldId id="318" r:id="rId24"/>
    <p:sldId id="319" r:id="rId25"/>
    <p:sldId id="317" r:id="rId26"/>
    <p:sldId id="316" r:id="rId27"/>
    <p:sldId id="315" r:id="rId28"/>
    <p:sldId id="314" r:id="rId29"/>
    <p:sldId id="313" r:id="rId30"/>
    <p:sldId id="312" r:id="rId31"/>
    <p:sldId id="311" r:id="rId32"/>
    <p:sldId id="347" r:id="rId33"/>
    <p:sldId id="348" r:id="rId34"/>
    <p:sldId id="346" r:id="rId35"/>
    <p:sldId id="345" r:id="rId36"/>
    <p:sldId id="344" r:id="rId37"/>
    <p:sldId id="343" r:id="rId38"/>
    <p:sldId id="342" r:id="rId39"/>
    <p:sldId id="341" r:id="rId40"/>
    <p:sldId id="340" r:id="rId41"/>
    <p:sldId id="339" r:id="rId42"/>
    <p:sldId id="338" r:id="rId43"/>
    <p:sldId id="337" r:id="rId44"/>
    <p:sldId id="336" r:id="rId45"/>
    <p:sldId id="335" r:id="rId46"/>
    <p:sldId id="331" r:id="rId47"/>
    <p:sldId id="332" r:id="rId48"/>
    <p:sldId id="327" r:id="rId49"/>
    <p:sldId id="328" r:id="rId50"/>
    <p:sldId id="329" r:id="rId51"/>
    <p:sldId id="334" r:id="rId52"/>
    <p:sldId id="333" r:id="rId53"/>
    <p:sldId id="330" r:id="rId54"/>
    <p:sldId id="323" r:id="rId55"/>
    <p:sldId id="324" r:id="rId56"/>
    <p:sldId id="303" r:id="rId57"/>
    <p:sldId id="350" r:id="rId58"/>
    <p:sldId id="349" r:id="rId59"/>
    <p:sldId id="302" r:id="rId60"/>
    <p:sldId id="325" r:id="rId61"/>
    <p:sldId id="326" r:id="rId62"/>
    <p:sldId id="301" r:id="rId63"/>
    <p:sldId id="293" r:id="rId6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D00"/>
    <a:srgbClr val="58585B"/>
    <a:srgbClr val="0275B4"/>
    <a:srgbClr val="770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8"/>
    <p:restoredTop sz="94626"/>
  </p:normalViewPr>
  <p:slideViewPr>
    <p:cSldViewPr snapToGrid="0" snapToObjects="1" showGuides="1">
      <p:cViewPr varScale="1">
        <p:scale>
          <a:sx n="157" d="100"/>
          <a:sy n="157" d="100"/>
        </p:scale>
        <p:origin x="192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5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518A4-41F4-C94E-B44F-AAD34DC1F0CD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13A77-32C2-844D-8504-01D65C24C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034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6E1DC-8A61-1E42-9152-498B8A3617BA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1D3A0-AD36-934C-9CF0-4DEB57818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719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1D3A0-AD36-934C-9CF0-4DEB57818D7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77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1D3A0-AD36-934C-9CF0-4DEB57818D7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3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7304"/>
            <a:ext cx="6266521" cy="131445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58585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90B268B2-E9D3-3748-8AF6-B53D5100B26A}" type="datetime1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FE2D3695-B6CC-174F-931D-5AD486FD33A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199" y="1468735"/>
            <a:ext cx="6627887" cy="1102519"/>
          </a:xfrm>
        </p:spPr>
        <p:txBody>
          <a:bodyPr anchor="b" anchorCtr="0">
            <a:no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537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>
              <a:defRPr sz="2400"/>
            </a:lvl1pPr>
            <a:lvl2pPr algn="l">
              <a:defRPr sz="2400"/>
            </a:lvl2pPr>
            <a:lvl3pPr algn="l">
              <a:defRPr sz="2400"/>
            </a:lvl3pPr>
            <a:lvl4pPr algn="l">
              <a:defRPr sz="2400"/>
            </a:lvl4pPr>
            <a:lvl5pPr algn="l"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57D7-76B7-9B4B-9686-6D708E3F371E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D3695-B6CC-174F-931D-5AD486FD3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4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1739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9225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02F0-8A3F-254D-BD88-3373208B84AA}" type="datetime1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D3695-B6CC-174F-931D-5AD486FD3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3213447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3213447" cy="296346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8802-8626-BD41-A532-284A36D5D9E3}" type="datetime1">
              <a:rPr lang="en-US" smtClean="0"/>
              <a:t>11/8/2021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D3695-B6CC-174F-931D-5AD486FD33A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3866904" y="1151335"/>
            <a:ext cx="3213447" cy="479822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3866904" y="1631156"/>
            <a:ext cx="3213447" cy="296346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74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0"/>
            <a:ext cx="82296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A0197-B9D3-624A-A20D-BCAF30727959}" type="datetime1">
              <a:rPr lang="en-US" smtClean="0"/>
              <a:t>11/8/2021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D3695-B6CC-174F-931D-5AD486FD3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8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2A378-4CC3-9D42-976E-B0CBC3DD18D7}" type="datetime1">
              <a:rPr lang="en-US" smtClean="0"/>
              <a:t>11/8/2021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D3695-B6CC-174F-931D-5AD486FD3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0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5594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9581"/>
            <a:ext cx="5486400" cy="23053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27064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E2BCF-62F5-A24F-BE8D-81925242F11B}" type="datetime1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D3695-B6CC-174F-931D-5AD486FD33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3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69534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5"/>
                </a:solidFill>
              </a:defRPr>
            </a:lvl1pPr>
          </a:lstStyle>
          <a:p>
            <a:fld id="{E90ECF31-FAFA-D34A-94F9-95BD8BFB7CA4}" type="datetime1">
              <a:rPr lang="en-US" smtClean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695345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69534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5"/>
                </a:solidFill>
              </a:defRPr>
            </a:lvl1pPr>
          </a:lstStyle>
          <a:p>
            <a:fld id="{FE2D3695-B6CC-174F-931D-5AD486FD33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83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7" r:id="rId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" pitchFamily="2" charset="0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" pitchFamily="2" charset="0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" pitchFamily="2" charset="0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" pitchFamily="2" charset="0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3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3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3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3.png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5" Type="http://schemas.openxmlformats.org/officeDocument/2006/relationships/image" Target="../media/image3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3.png"/><Relationship Id="rId4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5" Type="http://schemas.openxmlformats.org/officeDocument/2006/relationships/image" Target="../media/image3.png"/><Relationship Id="rId4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5" Type="http://schemas.openxmlformats.org/officeDocument/2006/relationships/image" Target="../media/image3.png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5" Type="http://schemas.openxmlformats.org/officeDocument/2006/relationships/image" Target="../media/image3.png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5" Type="http://schemas.openxmlformats.org/officeDocument/2006/relationships/image" Target="../media/image3.png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6" Type="http://schemas.openxmlformats.org/officeDocument/2006/relationships/image" Target="../media/image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5" Type="http://schemas.openxmlformats.org/officeDocument/2006/relationships/image" Target="../media/image3.pn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5" Type="http://schemas.openxmlformats.org/officeDocument/2006/relationships/image" Target="../media/image3.pn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5" Type="http://schemas.openxmlformats.org/officeDocument/2006/relationships/image" Target="../media/image3.png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5" Type="http://schemas.openxmlformats.org/officeDocument/2006/relationships/image" Target="../media/image3.png"/><Relationship Id="rId4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5" Type="http://schemas.openxmlformats.org/officeDocument/2006/relationships/image" Target="../media/image3.png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5" Type="http://schemas.openxmlformats.org/officeDocument/2006/relationships/image" Target="../media/image3.png"/><Relationship Id="rId4" Type="http://schemas.openxmlformats.org/officeDocument/2006/relationships/image" Target="../media/image7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6" Type="http://schemas.openxmlformats.org/officeDocument/2006/relationships/image" Target="../media/image74.png"/><Relationship Id="rId5" Type="http://schemas.openxmlformats.org/officeDocument/2006/relationships/image" Target="../media/image73.jpg"/><Relationship Id="rId4" Type="http://schemas.openxmlformats.org/officeDocument/2006/relationships/image" Target="../media/image7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5989E1F-DF48-4402-BC67-0A231A58BA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650467"/>
            <a:ext cx="7524750" cy="1314450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70C0"/>
                </a:solidFill>
              </a:rPr>
              <a:t>Jim LaMondia</a:t>
            </a:r>
          </a:p>
          <a:p>
            <a:r>
              <a:rPr lang="en-US" dirty="0">
                <a:solidFill>
                  <a:srgbClr val="0070C0"/>
                </a:solidFill>
              </a:rPr>
              <a:t>The Connecticut Agricultural Experiment Station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3FFC5D-7108-4AAB-9EB8-AF9E7C49C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8" y="1468735"/>
            <a:ext cx="7261862" cy="1102519"/>
          </a:xfrm>
        </p:spPr>
        <p:txBody>
          <a:bodyPr/>
          <a:lstStyle/>
          <a:p>
            <a:r>
              <a:rPr lang="en-US" sz="3600" dirty="0"/>
              <a:t>Fungicides and Management Implications for Boxwood Health</a:t>
            </a:r>
          </a:p>
        </p:txBody>
      </p:sp>
      <p:pic>
        <p:nvPicPr>
          <p:cNvPr id="5" name="Slide1">
            <a:hlinkClick r:id="" action="ppaction://media"/>
            <a:extLst>
              <a:ext uri="{FF2B5EF4-FFF2-40B4-BE49-F238E27FC236}">
                <a16:creationId xmlns:a16="http://schemas.microsoft.com/office/drawing/2014/main" id="{CA7E89CC-3DA2-4FE3-8755-6B13E37F98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5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EA6A2B-58CA-4A1F-A2AD-13A97D5B8335}"/>
              </a:ext>
            </a:extLst>
          </p:cNvPr>
          <p:cNvSpPr/>
          <p:nvPr/>
        </p:nvSpPr>
        <p:spPr>
          <a:xfrm>
            <a:off x="1108710" y="901095"/>
            <a:ext cx="69265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Fungicides as management tools:</a:t>
            </a:r>
          </a:p>
          <a:p>
            <a:endParaRPr lang="en-US" sz="3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Which ones are effective?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How to use specific fungicides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Timing – when to use them  </a:t>
            </a:r>
          </a:p>
        </p:txBody>
      </p:sp>
      <p:pic>
        <p:nvPicPr>
          <p:cNvPr id="2" name="Slide2">
            <a:hlinkClick r:id="" action="ppaction://media"/>
            <a:extLst>
              <a:ext uri="{FF2B5EF4-FFF2-40B4-BE49-F238E27FC236}">
                <a16:creationId xmlns:a16="http://schemas.microsoft.com/office/drawing/2014/main" id="{D490B196-7823-4C29-9B23-B8CCA55BD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1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AF8ABA-2530-42E3-BDEA-174E77563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28" y="277930"/>
            <a:ext cx="7474344" cy="4602879"/>
          </a:xfrm>
          <a:prstGeom prst="rect">
            <a:avLst/>
          </a:prstGeom>
        </p:spPr>
      </p:pic>
      <p:pic>
        <p:nvPicPr>
          <p:cNvPr id="2" name="Slide3">
            <a:hlinkClick r:id="" action="ppaction://media"/>
            <a:extLst>
              <a:ext uri="{FF2B5EF4-FFF2-40B4-BE49-F238E27FC236}">
                <a16:creationId xmlns:a16="http://schemas.microsoft.com/office/drawing/2014/main" id="{1B81CE90-600C-4F13-A2D0-D5DDEA1B05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9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C48B37-AEC4-46F7-B531-855BA2A0E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76" y="764129"/>
            <a:ext cx="7468247" cy="3615241"/>
          </a:xfrm>
          <a:prstGeom prst="rect">
            <a:avLst/>
          </a:prstGeom>
        </p:spPr>
      </p:pic>
      <p:pic>
        <p:nvPicPr>
          <p:cNvPr id="2" name="Slide4">
            <a:hlinkClick r:id="" action="ppaction://media"/>
            <a:extLst>
              <a:ext uri="{FF2B5EF4-FFF2-40B4-BE49-F238E27FC236}">
                <a16:creationId xmlns:a16="http://schemas.microsoft.com/office/drawing/2014/main" id="{9653B0BD-F1FB-4770-812C-20D0762999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2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F8F5CC-687C-42A2-A3D9-C9EA53DB1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43" y="172766"/>
            <a:ext cx="8230313" cy="4797968"/>
          </a:xfrm>
          <a:prstGeom prst="rect">
            <a:avLst/>
          </a:prstGeom>
        </p:spPr>
      </p:pic>
      <p:pic>
        <p:nvPicPr>
          <p:cNvPr id="3" name="Slide5">
            <a:hlinkClick r:id="" action="ppaction://media"/>
            <a:extLst>
              <a:ext uri="{FF2B5EF4-FFF2-40B4-BE49-F238E27FC236}">
                <a16:creationId xmlns:a16="http://schemas.microsoft.com/office/drawing/2014/main" id="{EEB400B2-891D-49F7-819D-D21F8664E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0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20A907-3514-4C19-9B5D-BC7F1C4CB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825" y="-66675"/>
            <a:ext cx="6200973" cy="4650730"/>
          </a:xfrm>
          <a:prstGeom prst="rect">
            <a:avLst/>
          </a:prstGeom>
        </p:spPr>
      </p:pic>
      <p:pic>
        <p:nvPicPr>
          <p:cNvPr id="4" name="Slide6">
            <a:hlinkClick r:id="" action="ppaction://media"/>
            <a:extLst>
              <a:ext uri="{FF2B5EF4-FFF2-40B4-BE49-F238E27FC236}">
                <a16:creationId xmlns:a16="http://schemas.microsoft.com/office/drawing/2014/main" id="{5190A2EC-7F47-4514-ABC2-1B5701963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2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472898-EB71-4850-B87B-6AFD86280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175" y="0"/>
            <a:ext cx="6108499" cy="4581375"/>
          </a:xfrm>
          <a:prstGeom prst="rect">
            <a:avLst/>
          </a:prstGeom>
        </p:spPr>
      </p:pic>
      <p:pic>
        <p:nvPicPr>
          <p:cNvPr id="2" name="Slide7">
            <a:hlinkClick r:id="" action="ppaction://media"/>
            <a:extLst>
              <a:ext uri="{FF2B5EF4-FFF2-40B4-BE49-F238E27FC236}">
                <a16:creationId xmlns:a16="http://schemas.microsoft.com/office/drawing/2014/main" id="{91657112-4E37-49BD-AB88-751AF9CC7C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4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2CB4A-6843-4B46-BA0E-F68D313CB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99" y="-149"/>
            <a:ext cx="6102351" cy="4576763"/>
          </a:xfrm>
          <a:prstGeom prst="rect">
            <a:avLst/>
          </a:prstGeom>
        </p:spPr>
      </p:pic>
      <p:pic>
        <p:nvPicPr>
          <p:cNvPr id="2" name="Slide8">
            <a:hlinkClick r:id="" action="ppaction://media"/>
            <a:extLst>
              <a:ext uri="{FF2B5EF4-FFF2-40B4-BE49-F238E27FC236}">
                <a16:creationId xmlns:a16="http://schemas.microsoft.com/office/drawing/2014/main" id="{1D4CCF37-830B-489A-93EA-EAE8B5D99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0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800DE6-9B65-4737-A6E6-24675117C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29500" cy="5143500"/>
          </a:xfrm>
          <a:prstGeom prst="rect">
            <a:avLst/>
          </a:prstGeom>
        </p:spPr>
      </p:pic>
      <p:pic>
        <p:nvPicPr>
          <p:cNvPr id="3" name="Slide9">
            <a:hlinkClick r:id="" action="ppaction://media"/>
            <a:extLst>
              <a:ext uri="{FF2B5EF4-FFF2-40B4-BE49-F238E27FC236}">
                <a16:creationId xmlns:a16="http://schemas.microsoft.com/office/drawing/2014/main" id="{C00D8888-0406-4EB0-AA21-54E9C5BA0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13DDE0-5AC5-4DF5-9362-383943721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0"/>
            <a:ext cx="7422276" cy="5143500"/>
          </a:xfrm>
          <a:prstGeom prst="rect">
            <a:avLst/>
          </a:prstGeom>
        </p:spPr>
      </p:pic>
      <p:pic>
        <p:nvPicPr>
          <p:cNvPr id="4" name="Slide10">
            <a:hlinkClick r:id="" action="ppaction://media"/>
            <a:extLst>
              <a:ext uri="{FF2B5EF4-FFF2-40B4-BE49-F238E27FC236}">
                <a16:creationId xmlns:a16="http://schemas.microsoft.com/office/drawing/2014/main" id="{B2224DD7-B2E0-4E72-8CEA-7F77800101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7146DF-E6BE-4AC1-B105-8AAA15044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018" y="101280"/>
            <a:ext cx="8230313" cy="15119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D912AE-AA92-4B96-A3B3-0CB31F8DC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041" y="1364382"/>
            <a:ext cx="7075918" cy="3851707"/>
          </a:xfrm>
          <a:prstGeom prst="rect">
            <a:avLst/>
          </a:prstGeom>
        </p:spPr>
      </p:pic>
      <p:pic>
        <p:nvPicPr>
          <p:cNvPr id="2" name="Slide11">
            <a:hlinkClick r:id="" action="ppaction://media"/>
            <a:extLst>
              <a:ext uri="{FF2B5EF4-FFF2-40B4-BE49-F238E27FC236}">
                <a16:creationId xmlns:a16="http://schemas.microsoft.com/office/drawing/2014/main" id="{3BA03EF0-F138-452B-8022-679DCFCB74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84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24F61E-96F7-46A6-8608-267403293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14260" cy="5143500"/>
          </a:xfrm>
          <a:prstGeom prst="rect">
            <a:avLst/>
          </a:prstGeom>
        </p:spPr>
      </p:pic>
      <p:pic>
        <p:nvPicPr>
          <p:cNvPr id="4" name="Slide12">
            <a:hlinkClick r:id="" action="ppaction://media"/>
            <a:extLst>
              <a:ext uri="{FF2B5EF4-FFF2-40B4-BE49-F238E27FC236}">
                <a16:creationId xmlns:a16="http://schemas.microsoft.com/office/drawing/2014/main" id="{1FCF27FD-70C1-41A7-AB3E-B29C362642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4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24B991-0C0C-4115-B485-C2EE53FFD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7" y="0"/>
            <a:ext cx="7395013" cy="5193358"/>
          </a:xfrm>
          <a:prstGeom prst="rect">
            <a:avLst/>
          </a:prstGeom>
        </p:spPr>
      </p:pic>
      <p:pic>
        <p:nvPicPr>
          <p:cNvPr id="3" name="Slide13">
            <a:hlinkClick r:id="" action="ppaction://media"/>
            <a:extLst>
              <a:ext uri="{FF2B5EF4-FFF2-40B4-BE49-F238E27FC236}">
                <a16:creationId xmlns:a16="http://schemas.microsoft.com/office/drawing/2014/main" id="{3C8B87FA-5939-4AE9-8660-CC49086959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F63F30-C8EC-48FE-BF58-E35DF2F7F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14260" cy="5186363"/>
          </a:xfrm>
          <a:prstGeom prst="rect">
            <a:avLst/>
          </a:prstGeom>
        </p:spPr>
      </p:pic>
      <p:pic>
        <p:nvPicPr>
          <p:cNvPr id="3" name="Slide14">
            <a:hlinkClick r:id="" action="ppaction://media"/>
            <a:extLst>
              <a:ext uri="{FF2B5EF4-FFF2-40B4-BE49-F238E27FC236}">
                <a16:creationId xmlns:a16="http://schemas.microsoft.com/office/drawing/2014/main" id="{D4E80BE3-593F-4475-9342-01DFECEB79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4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8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10B3B0-CC00-4488-A199-93E04B29F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0"/>
            <a:ext cx="7422276" cy="5143500"/>
          </a:xfrm>
          <a:prstGeom prst="rect">
            <a:avLst/>
          </a:prstGeom>
        </p:spPr>
      </p:pic>
      <p:pic>
        <p:nvPicPr>
          <p:cNvPr id="3" name="Slide15">
            <a:hlinkClick r:id="" action="ppaction://media"/>
            <a:extLst>
              <a:ext uri="{FF2B5EF4-FFF2-40B4-BE49-F238E27FC236}">
                <a16:creationId xmlns:a16="http://schemas.microsoft.com/office/drawing/2014/main" id="{CDE6033A-6AB6-4C83-96AC-17CA9375A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3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2BFA1B-71A3-4383-B245-D0D03B6269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-171450"/>
            <a:ext cx="7406641" cy="5314950"/>
          </a:xfrm>
          <a:prstGeom prst="rect">
            <a:avLst/>
          </a:prstGeom>
        </p:spPr>
      </p:pic>
      <p:pic>
        <p:nvPicPr>
          <p:cNvPr id="3" name="Slide16">
            <a:hlinkClick r:id="" action="ppaction://media"/>
            <a:extLst>
              <a:ext uri="{FF2B5EF4-FFF2-40B4-BE49-F238E27FC236}">
                <a16:creationId xmlns:a16="http://schemas.microsoft.com/office/drawing/2014/main" id="{BF8C1B2D-1139-4820-A6A7-DC6C995A9C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1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8F7F7E-2F4A-4A5E-BC21-D2ACCB7C8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3" y="331689"/>
            <a:ext cx="8705843" cy="3737172"/>
          </a:xfrm>
          <a:prstGeom prst="rect">
            <a:avLst/>
          </a:prstGeom>
        </p:spPr>
      </p:pic>
      <p:pic>
        <p:nvPicPr>
          <p:cNvPr id="3" name="Slide17">
            <a:hlinkClick r:id="" action="ppaction://media"/>
            <a:extLst>
              <a:ext uri="{FF2B5EF4-FFF2-40B4-BE49-F238E27FC236}">
                <a16:creationId xmlns:a16="http://schemas.microsoft.com/office/drawing/2014/main" id="{14A54D06-E60E-4CCF-AB07-26F4BF0F57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9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41AC94-8A9F-440C-868E-D293F32F5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7414657" cy="5150941"/>
          </a:xfrm>
          <a:prstGeom prst="rect">
            <a:avLst/>
          </a:prstGeom>
        </p:spPr>
      </p:pic>
      <p:pic>
        <p:nvPicPr>
          <p:cNvPr id="3" name="Slide18">
            <a:hlinkClick r:id="" action="ppaction://media"/>
            <a:extLst>
              <a:ext uri="{FF2B5EF4-FFF2-40B4-BE49-F238E27FC236}">
                <a16:creationId xmlns:a16="http://schemas.microsoft.com/office/drawing/2014/main" id="{A9E2F7D5-1FE1-48B8-B5FB-F2FE225E9B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2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93602B-8854-427B-A971-9588ABD02E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7406640" cy="5337811"/>
          </a:xfrm>
          <a:prstGeom prst="rect">
            <a:avLst/>
          </a:prstGeom>
        </p:spPr>
      </p:pic>
      <p:pic>
        <p:nvPicPr>
          <p:cNvPr id="3" name="Slide19">
            <a:hlinkClick r:id="" action="ppaction://media"/>
            <a:extLst>
              <a:ext uri="{FF2B5EF4-FFF2-40B4-BE49-F238E27FC236}">
                <a16:creationId xmlns:a16="http://schemas.microsoft.com/office/drawing/2014/main" id="{FB0C5CD3-428F-460F-8A7E-1FD23F3EFC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54DD74-B4D9-4F57-9998-A9C41DB78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29500" cy="5305425"/>
          </a:xfrm>
          <a:prstGeom prst="rect">
            <a:avLst/>
          </a:prstGeom>
        </p:spPr>
      </p:pic>
      <p:pic>
        <p:nvPicPr>
          <p:cNvPr id="3" name="Slide20">
            <a:hlinkClick r:id="" action="ppaction://media"/>
            <a:extLst>
              <a:ext uri="{FF2B5EF4-FFF2-40B4-BE49-F238E27FC236}">
                <a16:creationId xmlns:a16="http://schemas.microsoft.com/office/drawing/2014/main" id="{01039C19-39B8-473E-9D4D-8B610BB55F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3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18D62A-D1C6-47D6-817C-C9A704009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"/>
            <a:ext cx="7400926" cy="5279232"/>
          </a:xfrm>
          <a:prstGeom prst="rect">
            <a:avLst/>
          </a:prstGeom>
        </p:spPr>
      </p:pic>
      <p:pic>
        <p:nvPicPr>
          <p:cNvPr id="3" name="Slide21">
            <a:hlinkClick r:id="" action="ppaction://media"/>
            <a:extLst>
              <a:ext uri="{FF2B5EF4-FFF2-40B4-BE49-F238E27FC236}">
                <a16:creationId xmlns:a16="http://schemas.microsoft.com/office/drawing/2014/main" id="{53DE0892-0E06-4BEE-89BD-8AE5D26B2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5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BF4E6D-AD90-4CC0-99B4-3D4BC5EC7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29500" cy="5157788"/>
          </a:xfrm>
          <a:prstGeom prst="rect">
            <a:avLst/>
          </a:prstGeom>
        </p:spPr>
      </p:pic>
      <p:pic>
        <p:nvPicPr>
          <p:cNvPr id="3" name="Slide22">
            <a:hlinkClick r:id="" action="ppaction://media"/>
            <a:extLst>
              <a:ext uri="{FF2B5EF4-FFF2-40B4-BE49-F238E27FC236}">
                <a16:creationId xmlns:a16="http://schemas.microsoft.com/office/drawing/2014/main" id="{61517F53-A45F-41B7-A6DC-05A78E60CA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0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A62DF5-2A92-43FA-8BEC-20F191E8A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9"/>
            <a:ext cx="7410450" cy="5257949"/>
          </a:xfrm>
          <a:prstGeom prst="rect">
            <a:avLst/>
          </a:prstGeom>
        </p:spPr>
      </p:pic>
      <p:pic>
        <p:nvPicPr>
          <p:cNvPr id="3" name="Slide23">
            <a:hlinkClick r:id="" action="ppaction://media"/>
            <a:extLst>
              <a:ext uri="{FF2B5EF4-FFF2-40B4-BE49-F238E27FC236}">
                <a16:creationId xmlns:a16="http://schemas.microsoft.com/office/drawing/2014/main" id="{17AC793E-A1DA-438A-8649-3BA59CF4C2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3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A14ACE-77E1-44F4-B72E-CE6EF7761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7400925" cy="5943600"/>
          </a:xfrm>
          <a:prstGeom prst="rect">
            <a:avLst/>
          </a:prstGeom>
        </p:spPr>
      </p:pic>
      <p:pic>
        <p:nvPicPr>
          <p:cNvPr id="3" name="Slide24">
            <a:hlinkClick r:id="" action="ppaction://media"/>
            <a:extLst>
              <a:ext uri="{FF2B5EF4-FFF2-40B4-BE49-F238E27FC236}">
                <a16:creationId xmlns:a16="http://schemas.microsoft.com/office/drawing/2014/main" id="{9C51498F-5E0B-4541-B205-278FB76028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3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EA2D13-B885-4D93-AB1B-86190781D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192881"/>
            <a:ext cx="7422952" cy="5567214"/>
          </a:xfrm>
          <a:prstGeom prst="rect">
            <a:avLst/>
          </a:prstGeom>
        </p:spPr>
      </p:pic>
      <p:pic>
        <p:nvPicPr>
          <p:cNvPr id="2" name="Slide25">
            <a:hlinkClick r:id="" action="ppaction://media"/>
            <a:extLst>
              <a:ext uri="{FF2B5EF4-FFF2-40B4-BE49-F238E27FC236}">
                <a16:creationId xmlns:a16="http://schemas.microsoft.com/office/drawing/2014/main" id="{6703B58C-5475-466E-AE8F-142C3B9ED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1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A7B6F8-FD14-45B3-B3C0-41A11CFE0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7419975" cy="52959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8831921-1888-43EE-BBC0-01443BD541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7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8D2D6E-4187-4B10-B139-1A86C618D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0"/>
            <a:ext cx="7429896" cy="5305425"/>
          </a:xfrm>
          <a:prstGeom prst="rect">
            <a:avLst/>
          </a:prstGeom>
        </p:spPr>
      </p:pic>
      <p:pic>
        <p:nvPicPr>
          <p:cNvPr id="3" name="Slide27">
            <a:hlinkClick r:id="" action="ppaction://media"/>
            <a:extLst>
              <a:ext uri="{FF2B5EF4-FFF2-40B4-BE49-F238E27FC236}">
                <a16:creationId xmlns:a16="http://schemas.microsoft.com/office/drawing/2014/main" id="{0D9EB17A-ADA8-4F26-BA48-A6A13717BC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8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43DA47-2E6A-4663-B8B9-B420A4C13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0"/>
            <a:ext cx="7410846" cy="5295900"/>
          </a:xfrm>
          <a:prstGeom prst="rect">
            <a:avLst/>
          </a:prstGeom>
        </p:spPr>
      </p:pic>
      <p:pic>
        <p:nvPicPr>
          <p:cNvPr id="3" name="Slide28">
            <a:hlinkClick r:id="" action="ppaction://media"/>
            <a:extLst>
              <a:ext uri="{FF2B5EF4-FFF2-40B4-BE49-F238E27FC236}">
                <a16:creationId xmlns:a16="http://schemas.microsoft.com/office/drawing/2014/main" id="{94937C82-C059-4F00-9F86-C9736188B0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1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785E8A-5CBF-44F0-88D7-73BD7B20C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" y="0"/>
            <a:ext cx="7410847" cy="5308103"/>
          </a:xfrm>
          <a:prstGeom prst="rect">
            <a:avLst/>
          </a:prstGeom>
        </p:spPr>
      </p:pic>
      <p:pic>
        <p:nvPicPr>
          <p:cNvPr id="3" name="Slide29">
            <a:hlinkClick r:id="" action="ppaction://media"/>
            <a:extLst>
              <a:ext uri="{FF2B5EF4-FFF2-40B4-BE49-F238E27FC236}">
                <a16:creationId xmlns:a16="http://schemas.microsoft.com/office/drawing/2014/main" id="{622E8C11-5513-412C-8A38-298D6FF935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327F2F-6E9E-4823-AD34-67ED49D9D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7419976" cy="53078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05398B-F79C-4DA8-B123-C5EC2B37DBC8}"/>
              </a:ext>
            </a:extLst>
          </p:cNvPr>
          <p:cNvSpPr txBox="1"/>
          <p:nvPr/>
        </p:nvSpPr>
        <p:spPr>
          <a:xfrm>
            <a:off x="6797040" y="2171700"/>
            <a:ext cx="1729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Experiment 2: increased disease severity</a:t>
            </a:r>
          </a:p>
        </p:txBody>
      </p:sp>
      <p:pic>
        <p:nvPicPr>
          <p:cNvPr id="4" name="Slide30">
            <a:hlinkClick r:id="" action="ppaction://media"/>
            <a:extLst>
              <a:ext uri="{FF2B5EF4-FFF2-40B4-BE49-F238E27FC236}">
                <a16:creationId xmlns:a16="http://schemas.microsoft.com/office/drawing/2014/main" id="{93B71538-33BA-475B-BA51-861C14B7A7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4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993B94-E69E-4F61-9D88-57D1096F0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0"/>
            <a:ext cx="7410846" cy="5219700"/>
          </a:xfrm>
          <a:prstGeom prst="rect">
            <a:avLst/>
          </a:prstGeom>
        </p:spPr>
      </p:pic>
      <p:pic>
        <p:nvPicPr>
          <p:cNvPr id="3" name="Slide31">
            <a:hlinkClick r:id="" action="ppaction://media"/>
            <a:extLst>
              <a:ext uri="{FF2B5EF4-FFF2-40B4-BE49-F238E27FC236}">
                <a16:creationId xmlns:a16="http://schemas.microsoft.com/office/drawing/2014/main" id="{6A9F7A8C-F665-4B93-B6C7-39BE660760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9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D6C658-88C4-41EE-A0F1-5B3591FB2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7477125" cy="5343525"/>
          </a:xfrm>
          <a:prstGeom prst="rect">
            <a:avLst/>
          </a:prstGeom>
        </p:spPr>
      </p:pic>
      <p:pic>
        <p:nvPicPr>
          <p:cNvPr id="3" name="Slide32">
            <a:hlinkClick r:id="" action="ppaction://media"/>
            <a:extLst>
              <a:ext uri="{FF2B5EF4-FFF2-40B4-BE49-F238E27FC236}">
                <a16:creationId xmlns:a16="http://schemas.microsoft.com/office/drawing/2014/main" id="{D96C8078-97A6-4A34-A9D8-C3C91B87DA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8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E59A6E-9384-46E9-BE29-D34720A7E7B0}"/>
              </a:ext>
            </a:extLst>
          </p:cNvPr>
          <p:cNvSpPr/>
          <p:nvPr/>
        </p:nvSpPr>
        <p:spPr>
          <a:xfrm>
            <a:off x="342900" y="526464"/>
            <a:ext cx="85877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Survival of Cps MS after exposure to propiconazole</a:t>
            </a:r>
          </a:p>
          <a:p>
            <a:endParaRPr lang="en-US" sz="2000" dirty="0"/>
          </a:p>
          <a:p>
            <a:r>
              <a:rPr lang="en-US" sz="3200" dirty="0"/>
              <a:t>Less than 10% survival: required 72 </a:t>
            </a:r>
            <a:r>
              <a:rPr lang="en-US" sz="3200" dirty="0" err="1"/>
              <a:t>hrs</a:t>
            </a:r>
            <a:r>
              <a:rPr lang="en-US" sz="3200" dirty="0"/>
              <a:t> in 30 to 100 ppm fungicide </a:t>
            </a:r>
          </a:p>
          <a:p>
            <a:endParaRPr lang="en-US" dirty="0"/>
          </a:p>
          <a:p>
            <a:r>
              <a:rPr lang="en-US" sz="3200" dirty="0"/>
              <a:t>100% kill: only after 72 </a:t>
            </a:r>
            <a:r>
              <a:rPr lang="en-US" sz="3200" dirty="0" err="1"/>
              <a:t>hrs</a:t>
            </a:r>
            <a:r>
              <a:rPr lang="en-US" sz="3200" dirty="0"/>
              <a:t> at over 300 ppm</a:t>
            </a:r>
          </a:p>
          <a:p>
            <a:endParaRPr lang="en-US" sz="3200" dirty="0"/>
          </a:p>
          <a:p>
            <a:r>
              <a:rPr lang="en-US" sz="3200" dirty="0"/>
              <a:t>  </a:t>
            </a:r>
            <a:r>
              <a:rPr lang="en-US" sz="2800" dirty="0"/>
              <a:t>Fungicides not effective vs microsclerotia</a:t>
            </a:r>
            <a:endParaRPr lang="en-US" sz="3200" dirty="0"/>
          </a:p>
        </p:txBody>
      </p:sp>
      <p:pic>
        <p:nvPicPr>
          <p:cNvPr id="2" name="Slide33">
            <a:hlinkClick r:id="" action="ppaction://media"/>
            <a:extLst>
              <a:ext uri="{FF2B5EF4-FFF2-40B4-BE49-F238E27FC236}">
                <a16:creationId xmlns:a16="http://schemas.microsoft.com/office/drawing/2014/main" id="{02C388B5-8F67-4704-804C-7CEDDBB33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7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1B984A-0D21-449F-9B5C-82733C535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93" y="1007990"/>
            <a:ext cx="7529213" cy="3127519"/>
          </a:xfrm>
          <a:prstGeom prst="rect">
            <a:avLst/>
          </a:prstGeom>
        </p:spPr>
      </p:pic>
      <p:pic>
        <p:nvPicPr>
          <p:cNvPr id="2" name="Slide34">
            <a:hlinkClick r:id="" action="ppaction://media"/>
            <a:extLst>
              <a:ext uri="{FF2B5EF4-FFF2-40B4-BE49-F238E27FC236}">
                <a16:creationId xmlns:a16="http://schemas.microsoft.com/office/drawing/2014/main" id="{FBF1DBDC-82F1-450E-A544-D05193E8D0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5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1B650A-5625-46F0-A5F6-FE396EBCD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25" y="0"/>
            <a:ext cx="6172199" cy="4629150"/>
          </a:xfrm>
          <a:prstGeom prst="rect">
            <a:avLst/>
          </a:prstGeom>
        </p:spPr>
      </p:pic>
      <p:pic>
        <p:nvPicPr>
          <p:cNvPr id="3" name="Slide35">
            <a:hlinkClick r:id="" action="ppaction://media"/>
            <a:extLst>
              <a:ext uri="{FF2B5EF4-FFF2-40B4-BE49-F238E27FC236}">
                <a16:creationId xmlns:a16="http://schemas.microsoft.com/office/drawing/2014/main" id="{CE02AB9E-211E-4008-A7E2-B162D8132E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1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1A360C-4AF9-472F-BD5A-000F31CC6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202" y="-1"/>
            <a:ext cx="6210300" cy="4657725"/>
          </a:xfrm>
          <a:prstGeom prst="rect">
            <a:avLst/>
          </a:prstGeom>
        </p:spPr>
      </p:pic>
      <p:pic>
        <p:nvPicPr>
          <p:cNvPr id="3" name="Slide36">
            <a:hlinkClick r:id="" action="ppaction://media"/>
            <a:extLst>
              <a:ext uri="{FF2B5EF4-FFF2-40B4-BE49-F238E27FC236}">
                <a16:creationId xmlns:a16="http://schemas.microsoft.com/office/drawing/2014/main" id="{33226EA8-E26D-4C9E-8286-0A3BBD18D5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0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11FA94-C64C-494A-A377-BBC762755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43" y="427051"/>
            <a:ext cx="8230313" cy="11461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7585C2-ECA8-43FE-A479-29946FA3C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43" y="1948258"/>
            <a:ext cx="8138865" cy="4066384"/>
          </a:xfrm>
          <a:prstGeom prst="rect">
            <a:avLst/>
          </a:prstGeom>
        </p:spPr>
      </p:pic>
      <p:pic>
        <p:nvPicPr>
          <p:cNvPr id="4" name="Slide37">
            <a:hlinkClick r:id="" action="ppaction://media"/>
            <a:extLst>
              <a:ext uri="{FF2B5EF4-FFF2-40B4-BE49-F238E27FC236}">
                <a16:creationId xmlns:a16="http://schemas.microsoft.com/office/drawing/2014/main" id="{9A3B6D29-6171-4F4F-A5C1-EE7A62E11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9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5CC048-EE71-4480-BB1D-3CB1C1D21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9"/>
            <a:ext cx="7515225" cy="5143649"/>
          </a:xfrm>
          <a:prstGeom prst="rect">
            <a:avLst/>
          </a:prstGeom>
        </p:spPr>
      </p:pic>
      <p:pic>
        <p:nvPicPr>
          <p:cNvPr id="3" name="Slide38">
            <a:hlinkClick r:id="" action="ppaction://media"/>
            <a:extLst>
              <a:ext uri="{FF2B5EF4-FFF2-40B4-BE49-F238E27FC236}">
                <a16:creationId xmlns:a16="http://schemas.microsoft.com/office/drawing/2014/main" id="{05B27EA5-4687-42B0-8681-43A307FA6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7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68286E-7071-4DB8-8143-B3224214B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572" y="789670"/>
            <a:ext cx="5900828" cy="37878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A6CD5A-F1ED-4697-8354-5BF40A0BD92F}"/>
              </a:ext>
            </a:extLst>
          </p:cNvPr>
          <p:cNvSpPr/>
          <p:nvPr/>
        </p:nvSpPr>
        <p:spPr>
          <a:xfrm>
            <a:off x="729042" y="155181"/>
            <a:ext cx="78602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Dry or moist air currents of 44 mph for 10 min</a:t>
            </a:r>
          </a:p>
        </p:txBody>
      </p:sp>
      <p:pic>
        <p:nvPicPr>
          <p:cNvPr id="4" name="Slide39">
            <a:hlinkClick r:id="" action="ppaction://media"/>
            <a:extLst>
              <a:ext uri="{FF2B5EF4-FFF2-40B4-BE49-F238E27FC236}">
                <a16:creationId xmlns:a16="http://schemas.microsoft.com/office/drawing/2014/main" id="{62BE0318-5718-44BC-97D4-D6A15250F4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1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E687DC-4986-4419-87FC-A13BA2C6D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845425" cy="5884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259F1E-31A2-478C-BE02-93B040703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4236" y="1433633"/>
            <a:ext cx="1444877" cy="1609483"/>
          </a:xfrm>
          <a:prstGeom prst="rect">
            <a:avLst/>
          </a:prstGeom>
        </p:spPr>
      </p:pic>
      <p:pic>
        <p:nvPicPr>
          <p:cNvPr id="4" name="Slide40">
            <a:hlinkClick r:id="" action="ppaction://media"/>
            <a:extLst>
              <a:ext uri="{FF2B5EF4-FFF2-40B4-BE49-F238E27FC236}">
                <a16:creationId xmlns:a16="http://schemas.microsoft.com/office/drawing/2014/main" id="{0B119304-D589-42A7-A1D8-44A86C1840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2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4AFE4-4F7B-43CB-8ABB-84C1E6F36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-1"/>
            <a:ext cx="7791846" cy="5843885"/>
          </a:xfrm>
          <a:prstGeom prst="rect">
            <a:avLst/>
          </a:prstGeom>
        </p:spPr>
      </p:pic>
      <p:pic>
        <p:nvPicPr>
          <p:cNvPr id="3" name="Slide41">
            <a:hlinkClick r:id="" action="ppaction://media"/>
            <a:extLst>
              <a:ext uri="{FF2B5EF4-FFF2-40B4-BE49-F238E27FC236}">
                <a16:creationId xmlns:a16="http://schemas.microsoft.com/office/drawing/2014/main" id="{F62B69D8-F4C8-4AA2-B21C-6A5F016734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F3820A-706F-48E1-BEB9-F9BE0738D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00" y="1"/>
            <a:ext cx="6428740" cy="4472940"/>
          </a:xfrm>
          <a:prstGeom prst="rect">
            <a:avLst/>
          </a:prstGeom>
        </p:spPr>
      </p:pic>
      <p:pic>
        <p:nvPicPr>
          <p:cNvPr id="3" name="Slide423">
            <a:hlinkClick r:id="" action="ppaction://media"/>
            <a:extLst>
              <a:ext uri="{FF2B5EF4-FFF2-40B4-BE49-F238E27FC236}">
                <a16:creationId xmlns:a16="http://schemas.microsoft.com/office/drawing/2014/main" id="{E3E14383-CB7F-4FEF-9561-8206064E6B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9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64A3C9-8B01-42EF-9105-D590FA662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42" y="72174"/>
            <a:ext cx="7117033" cy="4620718"/>
          </a:xfrm>
          <a:prstGeom prst="rect">
            <a:avLst/>
          </a:prstGeom>
        </p:spPr>
      </p:pic>
      <p:pic>
        <p:nvPicPr>
          <p:cNvPr id="3" name="Slide43">
            <a:hlinkClick r:id="" action="ppaction://media"/>
            <a:extLst>
              <a:ext uri="{FF2B5EF4-FFF2-40B4-BE49-F238E27FC236}">
                <a16:creationId xmlns:a16="http://schemas.microsoft.com/office/drawing/2014/main" id="{369DB94E-B5A0-408D-9AE1-833C38757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9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AF96F4-D8A3-48F4-B0D6-D5BAB504A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39" y="819027"/>
            <a:ext cx="6611461" cy="3719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239F4-A450-4635-9BAC-C9A2F9645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95" y="178456"/>
            <a:ext cx="8236410" cy="8535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D9D5A4-7E8E-4741-A1F4-B7D6D94921E0}"/>
              </a:ext>
            </a:extLst>
          </p:cNvPr>
          <p:cNvSpPr txBox="1"/>
          <p:nvPr/>
        </p:nvSpPr>
        <p:spPr>
          <a:xfrm>
            <a:off x="7080683" y="1920240"/>
            <a:ext cx="1501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splash from under leaves?</a:t>
            </a:r>
          </a:p>
        </p:txBody>
      </p:sp>
      <p:pic>
        <p:nvPicPr>
          <p:cNvPr id="5" name="Slide44">
            <a:hlinkClick r:id="" action="ppaction://media"/>
            <a:extLst>
              <a:ext uri="{FF2B5EF4-FFF2-40B4-BE49-F238E27FC236}">
                <a16:creationId xmlns:a16="http://schemas.microsoft.com/office/drawing/2014/main" id="{12E5E5DD-1EF1-4F1C-8CEB-147EA2D44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7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1C4FB1-E180-4E3A-BB24-35AFCC4AB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725" y="390406"/>
            <a:ext cx="4267411" cy="240041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AEF3AE-9037-499F-B20E-F063E4720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662" y="931293"/>
            <a:ext cx="6202613" cy="39418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766195-049E-4835-AA7A-1B73AE46D8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62357" y="0"/>
            <a:ext cx="8230313" cy="1243692"/>
          </a:xfrm>
          <a:prstGeom prst="rect">
            <a:avLst/>
          </a:prstGeom>
        </p:spPr>
      </p:pic>
      <p:pic>
        <p:nvPicPr>
          <p:cNvPr id="5" name="Slide45">
            <a:hlinkClick r:id="" action="ppaction://media"/>
            <a:extLst>
              <a:ext uri="{FF2B5EF4-FFF2-40B4-BE49-F238E27FC236}">
                <a16:creationId xmlns:a16="http://schemas.microsoft.com/office/drawing/2014/main" id="{4A91B4F9-F09D-4576-947F-1D12F266B3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16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03F830-BC44-4343-96F6-FD8AA0A1E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6" y="270310"/>
            <a:ext cx="9083827" cy="4602879"/>
          </a:xfrm>
          <a:prstGeom prst="rect">
            <a:avLst/>
          </a:prstGeom>
        </p:spPr>
      </p:pic>
      <p:pic>
        <p:nvPicPr>
          <p:cNvPr id="3" name="Slide46">
            <a:hlinkClick r:id="" action="ppaction://media"/>
            <a:extLst>
              <a:ext uri="{FF2B5EF4-FFF2-40B4-BE49-F238E27FC236}">
                <a16:creationId xmlns:a16="http://schemas.microsoft.com/office/drawing/2014/main" id="{46AD2B73-9BD5-4FB6-9186-B4CADA684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1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302808-B1B9-423A-924D-7B99038F3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37235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568CFA-8ED9-48C9-87E4-764B865758A2}"/>
              </a:ext>
            </a:extLst>
          </p:cNvPr>
          <p:cNvSpPr txBox="1"/>
          <p:nvPr/>
        </p:nvSpPr>
        <p:spPr>
          <a:xfrm>
            <a:off x="7372350" y="1572220"/>
            <a:ext cx="15834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Experiment:</a:t>
            </a:r>
          </a:p>
          <a:p>
            <a:r>
              <a:rPr lang="en-US" dirty="0"/>
              <a:t>Fungicide and </a:t>
            </a:r>
          </a:p>
          <a:p>
            <a:r>
              <a:rPr lang="en-US" dirty="0"/>
              <a:t>cultivar effects</a:t>
            </a:r>
          </a:p>
          <a:p>
            <a:r>
              <a:rPr lang="en-US" dirty="0"/>
              <a:t>on spread</a:t>
            </a:r>
          </a:p>
        </p:txBody>
      </p:sp>
      <p:pic>
        <p:nvPicPr>
          <p:cNvPr id="4" name="Slide47">
            <a:hlinkClick r:id="" action="ppaction://media"/>
            <a:extLst>
              <a:ext uri="{FF2B5EF4-FFF2-40B4-BE49-F238E27FC236}">
                <a16:creationId xmlns:a16="http://schemas.microsoft.com/office/drawing/2014/main" id="{C24DAB97-119F-4AD8-B694-345290441B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F1ABA3-0A99-4FA9-8D70-8FE598B01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28" y="23401"/>
            <a:ext cx="7474344" cy="5096698"/>
          </a:xfrm>
          <a:prstGeom prst="rect">
            <a:avLst/>
          </a:prstGeom>
        </p:spPr>
      </p:pic>
      <p:pic>
        <p:nvPicPr>
          <p:cNvPr id="2" name="Slide48">
            <a:hlinkClick r:id="" action="ppaction://media"/>
            <a:extLst>
              <a:ext uri="{FF2B5EF4-FFF2-40B4-BE49-F238E27FC236}">
                <a16:creationId xmlns:a16="http://schemas.microsoft.com/office/drawing/2014/main" id="{BBEC1ED8-07D2-4497-9ACA-8135458045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0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3692FB-5D69-4472-825D-9DC85DEBE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92" y="0"/>
            <a:ext cx="8766808" cy="4797968"/>
          </a:xfrm>
          <a:prstGeom prst="rect">
            <a:avLst/>
          </a:prstGeom>
        </p:spPr>
      </p:pic>
      <p:pic>
        <p:nvPicPr>
          <p:cNvPr id="3" name="Slide49">
            <a:hlinkClick r:id="" action="ppaction://media"/>
            <a:extLst>
              <a:ext uri="{FF2B5EF4-FFF2-40B4-BE49-F238E27FC236}">
                <a16:creationId xmlns:a16="http://schemas.microsoft.com/office/drawing/2014/main" id="{2A065958-B4BB-4071-8FFF-38A9072A28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8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F5ABBF-F4B0-4027-A7BB-10329281E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18" y="1290600"/>
            <a:ext cx="8144962" cy="32555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B82F6F-5A50-4B13-A7EC-2248CB1C6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518" y="181035"/>
            <a:ext cx="8230313" cy="1243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FFCD8B-420D-4DAB-B3CA-C3C0519A00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6196" y="3297511"/>
            <a:ext cx="5962405" cy="1005927"/>
          </a:xfrm>
          <a:prstGeom prst="rect">
            <a:avLst/>
          </a:prstGeom>
        </p:spPr>
      </p:pic>
      <p:pic>
        <p:nvPicPr>
          <p:cNvPr id="4" name="Slide50">
            <a:hlinkClick r:id="" action="ppaction://media"/>
            <a:extLst>
              <a:ext uri="{FF2B5EF4-FFF2-40B4-BE49-F238E27FC236}">
                <a16:creationId xmlns:a16="http://schemas.microsoft.com/office/drawing/2014/main" id="{4928E2B8-069C-4F2C-A835-909000A95A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5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2C720A-E42D-4044-A179-C815F9330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0"/>
            <a:ext cx="5724525" cy="5143500"/>
          </a:xfrm>
          <a:prstGeom prst="rect">
            <a:avLst/>
          </a:prstGeom>
        </p:spPr>
      </p:pic>
      <p:pic>
        <p:nvPicPr>
          <p:cNvPr id="3" name="Slide51">
            <a:hlinkClick r:id="" action="ppaction://media"/>
            <a:extLst>
              <a:ext uri="{FF2B5EF4-FFF2-40B4-BE49-F238E27FC236}">
                <a16:creationId xmlns:a16="http://schemas.microsoft.com/office/drawing/2014/main" id="{1EF363DF-84C0-4DA2-AF69-A5236FB3D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2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A1797A-E563-4D8E-9565-276B2F687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28" y="761081"/>
            <a:ext cx="7474344" cy="3621338"/>
          </a:xfrm>
          <a:prstGeom prst="rect">
            <a:avLst/>
          </a:prstGeom>
        </p:spPr>
      </p:pic>
      <p:pic>
        <p:nvPicPr>
          <p:cNvPr id="3" name="Slide52">
            <a:hlinkClick r:id="" action="ppaction://media"/>
            <a:extLst>
              <a:ext uri="{FF2B5EF4-FFF2-40B4-BE49-F238E27FC236}">
                <a16:creationId xmlns:a16="http://schemas.microsoft.com/office/drawing/2014/main" id="{58D5D381-E000-4231-B818-A8D6B16B3D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1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27E965-2F9F-4E62-A424-BAE242A41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72991"/>
            <a:ext cx="5124796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47A0C8-9BB5-4244-9BB8-E9C5BC6604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404" y="464286"/>
            <a:ext cx="188992" cy="414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8F963-17DA-475F-8BB3-6E86F000E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0692" y="464286"/>
            <a:ext cx="188992" cy="414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89BBF1-9DC4-4720-96D4-F747F645E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37" y="1922056"/>
            <a:ext cx="188992" cy="414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78DD29-8AD5-4677-B836-4D9AA9107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733" y="3494495"/>
            <a:ext cx="188992" cy="414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954295-314A-456D-BADF-899E20449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6343" y="3494495"/>
            <a:ext cx="188992" cy="4145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08F2E7-634D-4223-817A-892CFD9EA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724" y="1922783"/>
            <a:ext cx="188992" cy="4145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66415C-469B-46A1-A991-0EFF3921E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4796" y="188231"/>
            <a:ext cx="3656212" cy="3755118"/>
          </a:xfrm>
          <a:prstGeom prst="rect">
            <a:avLst/>
          </a:prstGeom>
        </p:spPr>
      </p:pic>
      <p:pic>
        <p:nvPicPr>
          <p:cNvPr id="3" name="Slide53">
            <a:hlinkClick r:id="" action="ppaction://media"/>
            <a:extLst>
              <a:ext uri="{FF2B5EF4-FFF2-40B4-BE49-F238E27FC236}">
                <a16:creationId xmlns:a16="http://schemas.microsoft.com/office/drawing/2014/main" id="{0D533589-BC12-49F7-A823-0C686F7E8F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8C1FCB-A7F3-4E70-8AB6-744057F34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912472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DC4FAF-5526-4AF1-A51A-688018FB6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812" y="929640"/>
            <a:ext cx="4148799" cy="19561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5C37EE-98ED-41E0-821A-F5E129D289F1}"/>
              </a:ext>
            </a:extLst>
          </p:cNvPr>
          <p:cNvSpPr txBox="1"/>
          <p:nvPr/>
        </p:nvSpPr>
        <p:spPr>
          <a:xfrm>
            <a:off x="4201020" y="3331607"/>
            <a:ext cx="2957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Winter Gem incidence lower, </a:t>
            </a:r>
          </a:p>
          <a:p>
            <a:r>
              <a:rPr lang="en-US" dirty="0"/>
              <a:t>lesions smaller, fewer spores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1D12E94-43DD-49C6-935D-3C94196F5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7B73F9-0D1D-4025-85E9-15970B2FA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61" y="0"/>
            <a:ext cx="6334579" cy="4460417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1E4898-093E-4ABD-ADC2-205E805EE1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4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D6F5AF-5251-4331-AD72-0CD8A0E2220E}"/>
              </a:ext>
            </a:extLst>
          </p:cNvPr>
          <p:cNvSpPr txBox="1"/>
          <p:nvPr/>
        </p:nvSpPr>
        <p:spPr>
          <a:xfrm>
            <a:off x="327660" y="525780"/>
            <a:ext cx="82234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Plant resistance is often the most effective </a:t>
            </a:r>
          </a:p>
          <a:p>
            <a:r>
              <a:rPr lang="en-US" sz="3200" dirty="0"/>
              <a:t>disease control.</a:t>
            </a:r>
          </a:p>
          <a:p>
            <a:endParaRPr lang="en-US" sz="3200" dirty="0"/>
          </a:p>
          <a:p>
            <a:r>
              <a:rPr lang="en-US" sz="3200" dirty="0"/>
              <a:t>Buxus spp. and cultivars differ in susceptibility.</a:t>
            </a:r>
          </a:p>
          <a:p>
            <a:endParaRPr lang="en-US" sz="3200" dirty="0"/>
          </a:p>
          <a:p>
            <a:r>
              <a:rPr lang="en-US" sz="3200" dirty="0"/>
              <a:t>Integrate fungicides with resistance and BMPs.</a:t>
            </a:r>
          </a:p>
        </p:txBody>
      </p:sp>
      <p:pic>
        <p:nvPicPr>
          <p:cNvPr id="2" name="Slide56">
            <a:hlinkClick r:id="" action="ppaction://media"/>
            <a:extLst>
              <a:ext uri="{FF2B5EF4-FFF2-40B4-BE49-F238E27FC236}">
                <a16:creationId xmlns:a16="http://schemas.microsoft.com/office/drawing/2014/main" id="{B9DA5BBE-E543-4236-9CA9-C51F6170E2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1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CA2621-16C4-4531-BEB7-77A800C03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137" y="309938"/>
            <a:ext cx="6803726" cy="4523624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036EC5-5A2A-43BB-9794-FD826452C7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84FDD2-0D0F-4300-B3C2-C6EDCA3EA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68" y="0"/>
            <a:ext cx="7738264" cy="5143500"/>
          </a:xfrm>
          <a:prstGeom prst="rect">
            <a:avLst/>
          </a:prstGeom>
        </p:spPr>
      </p:pic>
      <p:pic>
        <p:nvPicPr>
          <p:cNvPr id="3" name="Slide58">
            <a:hlinkClick r:id="" action="ppaction://media"/>
            <a:extLst>
              <a:ext uri="{FF2B5EF4-FFF2-40B4-BE49-F238E27FC236}">
                <a16:creationId xmlns:a16="http://schemas.microsoft.com/office/drawing/2014/main" id="{20933476-2A08-45E8-933D-5433ECBBF9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6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10D08D-3834-486F-9073-84A94A3BA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975" y="154921"/>
            <a:ext cx="6191250" cy="4606858"/>
          </a:xfrm>
          <a:prstGeom prst="rect">
            <a:avLst/>
          </a:prstGeom>
        </p:spPr>
      </p:pic>
      <p:pic>
        <p:nvPicPr>
          <p:cNvPr id="2" name="Slide59">
            <a:hlinkClick r:id="" action="ppaction://media"/>
            <a:extLst>
              <a:ext uri="{FF2B5EF4-FFF2-40B4-BE49-F238E27FC236}">
                <a16:creationId xmlns:a16="http://schemas.microsoft.com/office/drawing/2014/main" id="{DE60ECA4-0A0B-4EF4-9F51-86002FBD3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6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17F910-AC24-48DD-B85D-DC7296B16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621" y="517220"/>
            <a:ext cx="7626757" cy="4109060"/>
          </a:xfrm>
          <a:prstGeom prst="rect">
            <a:avLst/>
          </a:prstGeom>
        </p:spPr>
      </p:pic>
      <p:pic>
        <p:nvPicPr>
          <p:cNvPr id="2" name="Slide60">
            <a:hlinkClick r:id="" action="ppaction://media"/>
            <a:extLst>
              <a:ext uri="{FF2B5EF4-FFF2-40B4-BE49-F238E27FC236}">
                <a16:creationId xmlns:a16="http://schemas.microsoft.com/office/drawing/2014/main" id="{0267E2BF-2D8E-4BDE-8A27-A8CC375E34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5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5BC2AB-35F5-44B5-B811-689B61B1F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01" y="270310"/>
            <a:ext cx="7907197" cy="4602879"/>
          </a:xfrm>
          <a:prstGeom prst="rect">
            <a:avLst/>
          </a:prstGeom>
        </p:spPr>
      </p:pic>
      <p:pic>
        <p:nvPicPr>
          <p:cNvPr id="3" name="Slide61">
            <a:hlinkClick r:id="" action="ppaction://media"/>
            <a:extLst>
              <a:ext uri="{FF2B5EF4-FFF2-40B4-BE49-F238E27FC236}">
                <a16:creationId xmlns:a16="http://schemas.microsoft.com/office/drawing/2014/main" id="{B7F0E6A1-55DA-4427-B456-BE4B320F82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8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A6208CC-7FE4-405E-B969-E8172D69747A}"/>
              </a:ext>
            </a:extLst>
          </p:cNvPr>
          <p:cNvSpPr/>
          <p:nvPr/>
        </p:nvSpPr>
        <p:spPr>
          <a:xfrm>
            <a:off x="323850" y="3524398"/>
            <a:ext cx="81438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material is based upon work that is supported by the National Institute of Food and Agriculture, U.S. Department of Agriculture, under award number 2020-51181-32135.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7933B7-49CB-45B5-9DE1-8A049C28597A}"/>
              </a:ext>
            </a:extLst>
          </p:cNvPr>
          <p:cNvSpPr/>
          <p:nvPr/>
        </p:nvSpPr>
        <p:spPr>
          <a:xfrm>
            <a:off x="4453217" y="238708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8DA5EE-3767-4568-A7E9-EEF959210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96509"/>
            <a:ext cx="9144000" cy="1319814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E10601B6-C4BE-4CF0-8FBB-FB20A84EA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075" y="190500"/>
            <a:ext cx="1733393" cy="17979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E4D31A-0CA0-4852-8578-7466E39E1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249" y="1109182"/>
            <a:ext cx="6683751" cy="10266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C25C53-ACF4-49BC-A6AF-CF677BA33DEA}"/>
              </a:ext>
            </a:extLst>
          </p:cNvPr>
          <p:cNvSpPr txBox="1"/>
          <p:nvPr/>
        </p:nvSpPr>
        <p:spPr>
          <a:xfrm>
            <a:off x="3714750" y="439303"/>
            <a:ext cx="2990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Questions?</a:t>
            </a:r>
          </a:p>
        </p:txBody>
      </p:sp>
      <p:pic>
        <p:nvPicPr>
          <p:cNvPr id="5" name="Slide62">
            <a:hlinkClick r:id="" action="ppaction://media"/>
            <a:extLst>
              <a:ext uri="{FF2B5EF4-FFF2-40B4-BE49-F238E27FC236}">
                <a16:creationId xmlns:a16="http://schemas.microsoft.com/office/drawing/2014/main" id="{A3E321CA-4A11-48B1-B51C-E8BFFB0CE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226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1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2B4CD3-776F-4174-BEC4-64DB4D904D22}"/>
              </a:ext>
            </a:extLst>
          </p:cNvPr>
          <p:cNvSpPr txBox="1">
            <a:spLocks/>
          </p:cNvSpPr>
          <p:nvPr/>
        </p:nvSpPr>
        <p:spPr>
          <a:xfrm>
            <a:off x="188376" y="280189"/>
            <a:ext cx="4994486" cy="76344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Helvetica" pitchFamily="2" charset="0"/>
                <a:ea typeface="+mj-ea"/>
                <a:cs typeface="Arial"/>
              </a:defRPr>
            </a:lvl1pPr>
          </a:lstStyle>
          <a:p>
            <a:pPr marL="0" marR="0" lvl="0" indent="0" algn="ctr" defTabSz="91437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We Want Your Feedback!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99A879-E19A-4CD0-9841-5C8B0903ECC9}"/>
              </a:ext>
            </a:extLst>
          </p:cNvPr>
          <p:cNvSpPr txBox="1"/>
          <p:nvPr/>
        </p:nvSpPr>
        <p:spPr>
          <a:xfrm>
            <a:off x="5936876" y="1283760"/>
            <a:ext cx="3045759" cy="3039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l" defTabSz="914378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A9AD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 scan the QR code as you exit this session:</a:t>
            </a:r>
          </a:p>
          <a:p>
            <a:pPr marL="0" marR="0" lvl="0" indent="0" algn="l" defTabSz="914378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 </a:t>
            </a:r>
          </a:p>
          <a:p>
            <a:pPr marL="0" marR="0" lvl="0" indent="0" algn="l" defTabSz="914378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1) Open the camera app on your mobile device  </a:t>
            </a:r>
          </a:p>
          <a:p>
            <a:pPr marL="0" marR="0" lvl="0" indent="0" algn="l" defTabSz="914378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2) Point the camera at the QR Code on the sign by the door</a:t>
            </a:r>
          </a:p>
          <a:p>
            <a:pPr marL="0" marR="0" lvl="0" indent="0" algn="l" defTabSz="914378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3) Tap the web link and evaluate</a:t>
            </a:r>
          </a:p>
          <a:p>
            <a:pPr marL="0" marR="0" lvl="0" indent="0" algn="l" defTabSz="914378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D06398-F8DE-4976-9644-0D60D1266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48" y="1043629"/>
            <a:ext cx="4899596" cy="26303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29B860-682A-4295-B572-A75799810F9A}"/>
              </a:ext>
            </a:extLst>
          </p:cNvPr>
          <p:cNvSpPr txBox="1"/>
          <p:nvPr/>
        </p:nvSpPr>
        <p:spPr>
          <a:xfrm>
            <a:off x="490387" y="3783684"/>
            <a:ext cx="43904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Evaluation Address: </a:t>
            </a:r>
          </a:p>
          <a:p>
            <a:pPr algn="ctr"/>
            <a:r>
              <a:rPr lang="en-US" sz="2000" b="1" dirty="0">
                <a:solidFill>
                  <a:srgbClr val="A9AD00"/>
                </a:solidFill>
              </a:rPr>
              <a:t>cultivate.cnf.io </a:t>
            </a:r>
            <a:endParaRPr lang="en-US" b="1" dirty="0">
              <a:solidFill>
                <a:srgbClr val="A9AD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B4A7D9-BB32-47A0-907F-A722373F84EB}"/>
              </a:ext>
            </a:extLst>
          </p:cNvPr>
          <p:cNvCxnSpPr/>
          <p:nvPr/>
        </p:nvCxnSpPr>
        <p:spPr>
          <a:xfrm>
            <a:off x="5560828" y="1392865"/>
            <a:ext cx="0" cy="2551814"/>
          </a:xfrm>
          <a:prstGeom prst="lin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553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H_C20_Virtual_MasterTitleSlide_Blank_FA[1]  -  Read-Only" id="{ECBDD4BC-4DE0-3C42-BA79-A68ED8AE915A}" vid="{703487EA-6598-124A-A253-6F8C1E9423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3972</TotalTime>
  <Words>238</Words>
  <Application>Microsoft Office PowerPoint</Application>
  <PresentationFormat>On-screen Show (16:9)</PresentationFormat>
  <Paragraphs>44</Paragraphs>
  <Slides>63</Slides>
  <Notes>2</Notes>
  <HiddenSlides>0</HiddenSlides>
  <MMClips>62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Helvetica</vt:lpstr>
      <vt:lpstr>Office Theme</vt:lpstr>
      <vt:lpstr>Fungicides and Management Implications for Boxwood Health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 h i t e s p a c 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Celina Young</dc:creator>
  <cp:lastModifiedBy>Lamondia, James</cp:lastModifiedBy>
  <cp:revision>58</cp:revision>
  <dcterms:created xsi:type="dcterms:W3CDTF">2020-08-26T18:08:57Z</dcterms:created>
  <dcterms:modified xsi:type="dcterms:W3CDTF">2021-11-08T19:54:47Z</dcterms:modified>
</cp:coreProperties>
</file>